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B3E84-CDC3-49F8-9D04-966ADAEFA4B9}" v="2" dt="2024-09-23T08:39:00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83" y="62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찬근 임" userId="294709789b575e3e" providerId="LiveId" clId="{0FDB3E84-CDC3-49F8-9D04-966ADAEFA4B9}"/>
    <pc:docChg chg="undo redo custSel addSld delSld modSld">
      <pc:chgData name="찬근 임" userId="294709789b575e3e" providerId="LiveId" clId="{0FDB3E84-CDC3-49F8-9D04-966ADAEFA4B9}" dt="2024-09-23T08:39:00.771" v="9"/>
      <pc:docMkLst>
        <pc:docMk/>
      </pc:docMkLst>
      <pc:sldChg chg="modTransition">
        <pc:chgData name="찬근 임" userId="294709789b575e3e" providerId="LiveId" clId="{0FDB3E84-CDC3-49F8-9D04-966ADAEFA4B9}" dt="2024-09-23T08:39:00.771" v="9"/>
        <pc:sldMkLst>
          <pc:docMk/>
          <pc:sldMk cId="0" sldId="256"/>
        </pc:sldMkLst>
      </pc:sldChg>
      <pc:sldChg chg="new del">
        <pc:chgData name="찬근 임" userId="294709789b575e3e" providerId="LiveId" clId="{0FDB3E84-CDC3-49F8-9D04-966ADAEFA4B9}" dt="2024-09-23T08:33:29.932" v="8" actId="680"/>
        <pc:sldMkLst>
          <pc:docMk/>
          <pc:sldMk cId="2382780609" sldId="264"/>
        </pc:sldMkLst>
      </pc:sldChg>
      <pc:sldChg chg="new del">
        <pc:chgData name="찬근 임" userId="294709789b575e3e" providerId="LiveId" clId="{0FDB3E84-CDC3-49F8-9D04-966ADAEFA4B9}" dt="2024-09-23T08:30:19.496" v="2" actId="680"/>
        <pc:sldMkLst>
          <pc:docMk/>
          <pc:sldMk cId="2440985910" sldId="264"/>
        </pc:sldMkLst>
      </pc:sldChg>
      <pc:sldChg chg="new add del">
        <pc:chgData name="찬근 임" userId="294709789b575e3e" providerId="LiveId" clId="{0FDB3E84-CDC3-49F8-9D04-966ADAEFA4B9}" dt="2024-09-23T08:33:26.653" v="6" actId="680"/>
        <pc:sldMkLst>
          <pc:docMk/>
          <pc:sldMk cId="3884787089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E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0" y="0"/>
            <a:ext cx="8877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231900"/>
            <a:ext cx="8775700" cy="783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14500" y="7924800"/>
            <a:ext cx="4102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CA7E58"/>
                </a:solidFill>
                <a:ea typeface="Noto Sans CJK KR DemiLight"/>
              </a:rPr>
              <a:t>김성빈</a:t>
            </a:r>
            <a:r>
              <a:rPr lang="en-US" sz="2200" b="0" i="0" u="none" strike="noStrike">
                <a:solidFill>
                  <a:srgbClr val="CA7E58"/>
                </a:solidFill>
                <a:latin typeface="Noto Sans CJK KR DemiLight"/>
              </a:rPr>
              <a:t> , </a:t>
            </a:r>
            <a:r>
              <a:rPr lang="ko-KR" sz="2200" b="0" i="0" u="none" strike="noStrike">
                <a:solidFill>
                  <a:srgbClr val="CA7E58"/>
                </a:solidFill>
                <a:ea typeface="Noto Sans CJK KR DemiLight"/>
              </a:rPr>
              <a:t>김영진</a:t>
            </a:r>
            <a:r>
              <a:rPr lang="en-US" sz="2200" b="0" i="0" u="none" strike="noStrike">
                <a:solidFill>
                  <a:srgbClr val="CA7E58"/>
                </a:solidFill>
                <a:latin typeface="Noto Sans CJK KR DemiLight"/>
              </a:rPr>
              <a:t> , </a:t>
            </a:r>
            <a:r>
              <a:rPr lang="ko-KR" sz="2200" b="0" i="0" u="none" strike="noStrike">
                <a:solidFill>
                  <a:srgbClr val="CA7E58"/>
                </a:solidFill>
                <a:ea typeface="Noto Sans CJK KR DemiLight"/>
              </a:rPr>
              <a:t>임찬근</a:t>
            </a:r>
            <a:r>
              <a:rPr lang="en-US" sz="2200" b="0" i="0" u="none" strike="noStrike">
                <a:solidFill>
                  <a:srgbClr val="CA7E58"/>
                </a:solidFill>
                <a:latin typeface="Noto Sans CJK KR DemiLight"/>
              </a:rPr>
              <a:t> , </a:t>
            </a:r>
            <a:r>
              <a:rPr lang="ko-KR" sz="2200" b="0" i="0" u="none" strike="noStrike">
                <a:solidFill>
                  <a:srgbClr val="CA7E58"/>
                </a:solidFill>
                <a:ea typeface="Noto Sans CJK KR DemiLight"/>
              </a:rPr>
              <a:t>박가은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2057400"/>
            <a:ext cx="292100" cy="29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2600" y="5511800"/>
            <a:ext cx="6184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CA7E58"/>
                </a:solidFill>
                <a:ea typeface="Noto Sans CJK KR Thin"/>
              </a:rPr>
              <a:t>마블링</a:t>
            </a:r>
            <a:r>
              <a:rPr lang="en-US" sz="2300" b="0" i="0" u="none" strike="noStrike">
                <a:solidFill>
                  <a:srgbClr val="CA7E58"/>
                </a:solidFill>
                <a:latin typeface="Noto Sans CJK KR Thin"/>
              </a:rPr>
              <a:t> </a:t>
            </a:r>
            <a:r>
              <a:rPr lang="ko-KR" sz="2300" b="0" i="0" u="none" strike="noStrike">
                <a:solidFill>
                  <a:srgbClr val="CA7E58"/>
                </a:solidFill>
                <a:ea typeface="Noto Sans CJK KR Thin"/>
              </a:rPr>
              <a:t>분석을</a:t>
            </a:r>
            <a:r>
              <a:rPr lang="en-US" sz="2300" b="0" i="0" u="none" strike="noStrike">
                <a:solidFill>
                  <a:srgbClr val="CA7E58"/>
                </a:solidFill>
                <a:latin typeface="Noto Sans CJK KR Thin"/>
              </a:rPr>
              <a:t> </a:t>
            </a:r>
            <a:r>
              <a:rPr lang="ko-KR" sz="2300" b="0" i="0" u="none" strike="noStrike">
                <a:solidFill>
                  <a:srgbClr val="CA7E58"/>
                </a:solidFill>
                <a:ea typeface="Noto Sans CJK KR Thin"/>
              </a:rPr>
              <a:t>통한</a:t>
            </a:r>
            <a:r>
              <a:rPr lang="en-US" sz="2300" b="0" i="0" u="none" strike="noStrike">
                <a:solidFill>
                  <a:srgbClr val="CA7E58"/>
                </a:solidFill>
                <a:latin typeface="Noto Sans CJK KR Thin"/>
              </a:rPr>
              <a:t> </a:t>
            </a:r>
            <a:r>
              <a:rPr lang="ko-KR" sz="2300" b="0" i="0" u="none" strike="noStrike">
                <a:solidFill>
                  <a:srgbClr val="CA7E58"/>
                </a:solidFill>
                <a:ea typeface="Noto Sans CJK KR Thin"/>
              </a:rPr>
              <a:t>효율적인</a:t>
            </a:r>
            <a:r>
              <a:rPr lang="en-US" sz="2300" b="0" i="0" u="none" strike="noStrike">
                <a:solidFill>
                  <a:srgbClr val="CA7E58"/>
                </a:solidFill>
                <a:latin typeface="Noto Sans CJK KR Thin"/>
              </a:rPr>
              <a:t> </a:t>
            </a:r>
            <a:r>
              <a:rPr lang="ko-KR" sz="2300" b="0" i="0" u="none" strike="noStrike">
                <a:solidFill>
                  <a:srgbClr val="CA7E58"/>
                </a:solidFill>
                <a:ea typeface="Noto Sans CJK KR Thin"/>
              </a:rPr>
              <a:t>소고기</a:t>
            </a:r>
            <a:r>
              <a:rPr lang="en-US" sz="2300" b="0" i="0" u="none" strike="noStrike">
                <a:solidFill>
                  <a:srgbClr val="CA7E58"/>
                </a:solidFill>
                <a:latin typeface="Noto Sans CJK KR Thin"/>
              </a:rPr>
              <a:t> </a:t>
            </a:r>
            <a:r>
              <a:rPr lang="ko-KR" sz="2300" b="0" i="0" u="none" strike="noStrike">
                <a:solidFill>
                  <a:srgbClr val="CA7E58"/>
                </a:solidFill>
                <a:ea typeface="Noto Sans CJK KR Thin"/>
              </a:rPr>
              <a:t>품질</a:t>
            </a:r>
            <a:r>
              <a:rPr lang="en-US" sz="2300" b="0" i="0" u="none" strike="noStrike">
                <a:solidFill>
                  <a:srgbClr val="CA7E58"/>
                </a:solidFill>
                <a:latin typeface="Noto Sans CJK KR Thin"/>
              </a:rPr>
              <a:t> </a:t>
            </a:r>
            <a:r>
              <a:rPr lang="ko-KR" sz="2300" b="0" i="0" u="none" strike="noStrike">
                <a:solidFill>
                  <a:srgbClr val="CA7E58"/>
                </a:solidFill>
                <a:ea typeface="Noto Sans CJK KR Thin"/>
              </a:rPr>
              <a:t>평가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9100" y="2159000"/>
            <a:ext cx="7708900" cy="309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8810"/>
              </a:lnSpc>
            </a:pPr>
            <a:r>
              <a:rPr lang="en-US" sz="9900" b="0" i="0" u="none" strike="noStrike" spc="-100">
                <a:solidFill>
                  <a:srgbClr val="FFFFFF"/>
                </a:solidFill>
                <a:latin typeface="Pistilli"/>
              </a:rPr>
              <a:t>Meat </a:t>
            </a:r>
          </a:p>
          <a:p>
            <a:pPr lvl="0" algn="l">
              <a:lnSpc>
                <a:spcPct val="88810"/>
              </a:lnSpc>
            </a:pPr>
            <a:r>
              <a:rPr lang="en-US" sz="9900" b="0" i="0" u="none" strike="noStrike" spc="-100">
                <a:solidFill>
                  <a:srgbClr val="FFFFFF"/>
                </a:solidFill>
                <a:latin typeface="Pistilli"/>
              </a:rPr>
              <a:t>Revolution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E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2044700"/>
            <a:ext cx="6705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우리가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먹는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고기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, 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Medium"/>
              </a:rPr>
              <a:t>무엇이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Medium"/>
              </a:rPr>
              <a:t>문제일까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Medium"/>
              </a:rPr>
              <a:t>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09700" y="1092200"/>
            <a:ext cx="12166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200" b="0" i="0" u="sng" strike="noStrike">
                <a:solidFill>
                  <a:srgbClr val="CA7E58"/>
                </a:solidFill>
                <a:latin typeface="Pistilli"/>
              </a:rPr>
              <a:t>     </a:t>
            </a:r>
            <a:r>
              <a:rPr lang="ko-KR" sz="4200" b="0" i="0" u="sng" strike="noStrike">
                <a:solidFill>
                  <a:srgbClr val="CA7E58"/>
                </a:solidFill>
                <a:ea typeface="Pistilli"/>
              </a:rPr>
              <a:t>배경</a:t>
            </a:r>
            <a:r>
              <a:rPr lang="en-US" sz="4200" b="0" i="0" u="sng" strike="noStrike">
                <a:solidFill>
                  <a:srgbClr val="CA7E58"/>
                </a:solidFill>
                <a:latin typeface="Pistilli"/>
              </a:rPr>
              <a:t> </a:t>
            </a:r>
            <a:r>
              <a:rPr lang="ko-KR" sz="4200" b="0" i="0" u="sng" strike="noStrike">
                <a:solidFill>
                  <a:srgbClr val="CA7E58"/>
                </a:solidFill>
                <a:ea typeface="Pistilli"/>
              </a:rPr>
              <a:t>및</a:t>
            </a:r>
            <a:r>
              <a:rPr lang="en-US" sz="4200" b="0" i="0" u="sng" strike="noStrike">
                <a:solidFill>
                  <a:srgbClr val="CA7E58"/>
                </a:solidFill>
                <a:latin typeface="Pistilli"/>
              </a:rPr>
              <a:t> </a:t>
            </a:r>
            <a:r>
              <a:rPr lang="ko-KR" sz="4200" b="0" i="0" u="sng" strike="noStrike">
                <a:solidFill>
                  <a:srgbClr val="CA7E58"/>
                </a:solidFill>
                <a:ea typeface="Pistilli"/>
              </a:rPr>
              <a:t>필요성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7800" y="825500"/>
            <a:ext cx="901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CA7E58"/>
                </a:solidFill>
                <a:latin typeface="Pistilli"/>
              </a:rPr>
              <a:t>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662400" y="1193800"/>
            <a:ext cx="292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644900"/>
            <a:ext cx="4178300" cy="417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3657600"/>
            <a:ext cx="4140200" cy="414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3644900"/>
            <a:ext cx="4178300" cy="417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0" y="3683000"/>
            <a:ext cx="4102100" cy="4102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57400" y="5181600"/>
            <a:ext cx="2997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100">
                <a:solidFill>
                  <a:srgbClr val="F9F2E6"/>
                </a:solidFill>
                <a:ea typeface="210 Neverland Regular"/>
              </a:rPr>
              <a:t>소고기</a:t>
            </a:r>
            <a:r>
              <a:rPr lang="en-US" sz="3500" b="0" i="0" u="none" strike="noStrike" spc="-100">
                <a:solidFill>
                  <a:srgbClr val="F9F2E6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F9F2E6"/>
                </a:solidFill>
                <a:ea typeface="210 Neverland Regular"/>
              </a:rPr>
              <a:t>등급의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F9F2E6"/>
                </a:solidFill>
                <a:latin typeface="210 Neverland Regular"/>
              </a:rPr>
              <a:t>   </a:t>
            </a:r>
            <a:r>
              <a:rPr lang="ko-KR" sz="3500" b="0" i="0" u="none" strike="noStrike" spc="-100">
                <a:solidFill>
                  <a:srgbClr val="F9F2E6"/>
                </a:solidFill>
                <a:ea typeface="210 Neverland Regular"/>
              </a:rPr>
              <a:t>비일관성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13900" y="5219700"/>
            <a:ext cx="2997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100">
                <a:solidFill>
                  <a:srgbClr val="F9F2E6"/>
                </a:solidFill>
                <a:ea typeface="210 Neverland Regular"/>
              </a:rPr>
              <a:t>인건비</a:t>
            </a:r>
            <a:r>
              <a:rPr lang="en-US" sz="3500" b="0" i="0" u="none" strike="noStrike" spc="-100">
                <a:solidFill>
                  <a:srgbClr val="F9F2E6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F9F2E6"/>
                </a:solidFill>
                <a:ea typeface="210 Neverland Regular"/>
              </a:rPr>
              <a:t>및</a:t>
            </a:r>
            <a:r>
              <a:rPr lang="en-US" sz="3500" b="0" i="0" u="none" strike="noStrike" spc="-100">
                <a:solidFill>
                  <a:srgbClr val="F9F2E6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F9F2E6"/>
                </a:solidFill>
                <a:ea typeface="210 Neverland Regular"/>
              </a:rPr>
              <a:t>유통</a:t>
            </a:r>
            <a:r>
              <a:rPr lang="en-US" sz="3500" b="0" i="0" u="none" strike="noStrike" spc="-100">
                <a:solidFill>
                  <a:srgbClr val="F9F2E6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F9F2E6"/>
                </a:solidFill>
                <a:ea typeface="210 Neverland Regular"/>
              </a:rPr>
              <a:t>비용</a:t>
            </a:r>
            <a:r>
              <a:rPr lang="en-US" sz="3500" b="0" i="0" u="none" strike="noStrike" spc="-100">
                <a:solidFill>
                  <a:srgbClr val="F9F2E6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F9F2E6"/>
                </a:solidFill>
                <a:ea typeface="210 Neverland Regular"/>
              </a:rPr>
              <a:t>증가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00700" y="5143500"/>
            <a:ext cx="3619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 spc="-100" dirty="0">
                <a:solidFill>
                  <a:srgbClr val="F9F2E6"/>
                </a:solidFill>
                <a:ea typeface="210 Neverland Regular"/>
              </a:rPr>
              <a:t>소의</a:t>
            </a:r>
            <a:r>
              <a:rPr lang="en-US" sz="3100" b="0" i="0" u="none" strike="noStrike" spc="-100" dirty="0">
                <a:solidFill>
                  <a:srgbClr val="F9F2E6"/>
                </a:solidFill>
                <a:latin typeface="210 Neverland Regular"/>
              </a:rPr>
              <a:t> </a:t>
            </a:r>
            <a:r>
              <a:rPr lang="ko-KR" sz="3100" b="0" i="0" u="none" strike="noStrike" spc="-100" dirty="0">
                <a:solidFill>
                  <a:srgbClr val="F9F2E6"/>
                </a:solidFill>
                <a:ea typeface="210 Neverland Regular"/>
              </a:rPr>
              <a:t>특정</a:t>
            </a:r>
            <a:r>
              <a:rPr lang="en-US" sz="3100" b="0" i="0" u="none" strike="noStrike" spc="-100" dirty="0">
                <a:solidFill>
                  <a:srgbClr val="F9F2E6"/>
                </a:solidFill>
                <a:latin typeface="210 Neverland Regular"/>
              </a:rPr>
              <a:t> </a:t>
            </a:r>
            <a:r>
              <a:rPr lang="ko-KR" sz="3100" b="0" i="0" u="none" strike="noStrike" spc="-100" dirty="0">
                <a:solidFill>
                  <a:srgbClr val="F9F2E6"/>
                </a:solidFill>
                <a:ea typeface="210 Neverland Regular"/>
              </a:rPr>
              <a:t>부위만을</a:t>
            </a:r>
            <a:r>
              <a:rPr lang="en-US" sz="3100" b="0" i="0" u="none" strike="noStrike" spc="-100" dirty="0">
                <a:solidFill>
                  <a:srgbClr val="F9F2E6"/>
                </a:solidFill>
                <a:latin typeface="210 Neverland Regular"/>
              </a:rPr>
              <a:t>  </a:t>
            </a:r>
            <a:r>
              <a:rPr lang="ko-KR" sz="3100" b="0" i="0" u="none" strike="noStrike" spc="-100" dirty="0">
                <a:solidFill>
                  <a:srgbClr val="F9F2E6"/>
                </a:solidFill>
                <a:ea typeface="210 Neverland Regular"/>
              </a:rPr>
              <a:t>기준으로</a:t>
            </a:r>
            <a:r>
              <a:rPr lang="en-US" sz="3100" b="0" i="0" u="none" strike="noStrike" spc="-100" dirty="0">
                <a:solidFill>
                  <a:srgbClr val="F9F2E6"/>
                </a:solidFill>
                <a:latin typeface="210 Neverland Regular"/>
              </a:rPr>
              <a:t> </a:t>
            </a:r>
            <a:r>
              <a:rPr lang="ko-KR" sz="3100" b="0" i="0" u="none" strike="noStrike" spc="-100" dirty="0">
                <a:solidFill>
                  <a:srgbClr val="F9F2E6"/>
                </a:solidFill>
                <a:ea typeface="210 Neverland Regular"/>
              </a:rPr>
              <a:t>하는</a:t>
            </a:r>
            <a:r>
              <a:rPr lang="en-US" sz="3100" b="0" i="0" u="none" strike="noStrike" spc="-100" dirty="0">
                <a:solidFill>
                  <a:srgbClr val="F9F2E6"/>
                </a:solidFill>
                <a:latin typeface="210 Neverland Regular"/>
              </a:rPr>
              <a:t> </a:t>
            </a:r>
            <a:r>
              <a:rPr lang="ko-KR" sz="3100" b="0" i="0" u="none" strike="noStrike" spc="-100" dirty="0">
                <a:solidFill>
                  <a:srgbClr val="F9F2E6"/>
                </a:solidFill>
                <a:ea typeface="210 Neverland Regular"/>
              </a:rPr>
              <a:t>평가</a:t>
            </a:r>
            <a:r>
              <a:rPr lang="en-US" sz="3100" b="0" i="0" u="none" strike="noStrike" spc="-100" dirty="0">
                <a:solidFill>
                  <a:srgbClr val="F9F2E6"/>
                </a:solidFill>
                <a:latin typeface="210 Neverland Regular"/>
              </a:rPr>
              <a:t> </a:t>
            </a:r>
            <a:r>
              <a:rPr lang="ko-KR" sz="3100" b="0" i="0" u="none" strike="noStrike" spc="-100" dirty="0">
                <a:solidFill>
                  <a:srgbClr val="F9F2E6"/>
                </a:solidFill>
                <a:ea typeface="210 Neverland Regular"/>
              </a:rPr>
              <a:t>문제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11200" y="5207000"/>
            <a:ext cx="2997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100">
                <a:solidFill>
                  <a:srgbClr val="F9F2E6"/>
                </a:solidFill>
                <a:ea typeface="210 Neverland Regular"/>
              </a:rPr>
              <a:t>소비자의</a:t>
            </a:r>
            <a:r>
              <a:rPr lang="en-US" sz="3500" b="0" i="0" u="none" strike="noStrike" spc="-100">
                <a:solidFill>
                  <a:srgbClr val="F9F2E6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F9F2E6"/>
                </a:solidFill>
                <a:ea typeface="210 Neverland Regular"/>
              </a:rPr>
              <a:t>손해</a:t>
            </a:r>
            <a:r>
              <a:rPr lang="en-US" sz="3500" b="0" i="0" u="none" strike="noStrike" spc="-100">
                <a:solidFill>
                  <a:srgbClr val="F9F2E6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F9F2E6"/>
                </a:solidFill>
                <a:ea typeface="210 Neverland Regular"/>
              </a:rPr>
              <a:t>가능성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E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2044700"/>
            <a:ext cx="6705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실제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소고기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등급판정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현장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촬영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09700" y="1092200"/>
            <a:ext cx="12166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200" b="0" i="0" u="sng" strike="noStrike">
                <a:solidFill>
                  <a:srgbClr val="CA7E58"/>
                </a:solidFill>
                <a:latin typeface="Pistilli"/>
              </a:rPr>
              <a:t>     </a:t>
            </a:r>
            <a:r>
              <a:rPr lang="ko-KR" sz="4200" b="0" i="0" u="sng" strike="noStrike">
                <a:solidFill>
                  <a:srgbClr val="CA7E58"/>
                </a:solidFill>
                <a:ea typeface="Pistilli"/>
              </a:rPr>
              <a:t>배경</a:t>
            </a:r>
            <a:r>
              <a:rPr lang="en-US" sz="4200" b="0" i="0" u="sng" strike="noStrike">
                <a:solidFill>
                  <a:srgbClr val="CA7E58"/>
                </a:solidFill>
                <a:latin typeface="Pistilli"/>
              </a:rPr>
              <a:t> </a:t>
            </a:r>
            <a:r>
              <a:rPr lang="ko-KR" sz="4200" b="0" i="0" u="sng" strike="noStrike">
                <a:solidFill>
                  <a:srgbClr val="CA7E58"/>
                </a:solidFill>
                <a:ea typeface="Pistilli"/>
              </a:rPr>
              <a:t>및</a:t>
            </a:r>
            <a:r>
              <a:rPr lang="en-US" sz="4200" b="0" i="0" u="sng" strike="noStrike">
                <a:solidFill>
                  <a:srgbClr val="CA7E58"/>
                </a:solidFill>
                <a:latin typeface="Pistilli"/>
              </a:rPr>
              <a:t> </a:t>
            </a:r>
            <a:r>
              <a:rPr lang="ko-KR" sz="4200" b="0" i="0" u="sng" strike="noStrike">
                <a:solidFill>
                  <a:srgbClr val="CA7E58"/>
                </a:solidFill>
                <a:ea typeface="Pistilli"/>
              </a:rPr>
              <a:t>필요성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7800" y="825500"/>
            <a:ext cx="901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CA7E58"/>
                </a:solidFill>
                <a:latin typeface="Pistilli"/>
              </a:rPr>
              <a:t>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662400" y="1193800"/>
            <a:ext cx="292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352800"/>
            <a:ext cx="9779000" cy="506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700" y="2806700"/>
            <a:ext cx="5118100" cy="617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93800" y="9004300"/>
            <a:ext cx="95123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Noto Sans CJK KR Regular"/>
              </a:rPr>
              <a:t>출처</a:t>
            </a:r>
            <a:r>
              <a:rPr lang="en-US" sz="2600" b="0" i="0" u="none" strike="noStrike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600" b="0" i="0" u="none" strike="noStrike">
                <a:solidFill>
                  <a:srgbClr val="FFFFFF"/>
                </a:solidFill>
                <a:ea typeface="Noto Sans CJK KR Regular"/>
              </a:rPr>
              <a:t>김욱</a:t>
            </a:r>
            <a:r>
              <a:rPr lang="en-US" sz="26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Noto Sans CJK KR Regular"/>
              </a:rPr>
              <a:t>경매사</a:t>
            </a:r>
            <a:r>
              <a:rPr lang="en-US" sz="2600" b="0" i="0" u="none" strike="noStrike">
                <a:solidFill>
                  <a:srgbClr val="FFFFFF"/>
                </a:solidFill>
                <a:latin typeface="Noto Sans CJK KR Regular"/>
              </a:rPr>
              <a:t> , </a:t>
            </a:r>
            <a:r>
              <a:rPr lang="ko-KR" sz="2600" b="0" i="0" u="none" strike="noStrike">
                <a:solidFill>
                  <a:srgbClr val="FFFFFF"/>
                </a:solidFill>
                <a:ea typeface="Noto Sans CJK KR Regular"/>
              </a:rPr>
              <a:t>소</a:t>
            </a:r>
            <a:r>
              <a:rPr lang="en-US" sz="26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Noto Sans CJK KR Regular"/>
              </a:rPr>
              <a:t>등급판정을</a:t>
            </a:r>
            <a:r>
              <a:rPr lang="en-US" sz="26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6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Noto Sans CJK KR Regular"/>
              </a:rPr>
              <a:t>등심단면적</a:t>
            </a:r>
            <a:r>
              <a:rPr lang="en-US" sz="26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Noto Sans CJK KR Regular"/>
              </a:rPr>
              <a:t>절개</a:t>
            </a:r>
            <a:r>
              <a:rPr lang="en-US" sz="26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Noto Sans CJK KR Regular"/>
              </a:rPr>
              <a:t>교육영상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300" y="-228600"/>
            <a:ext cx="2336800" cy="10795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35100" y="1930400"/>
            <a:ext cx="6705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AI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기반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소고기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등급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판정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시스템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목표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73200" y="1092200"/>
            <a:ext cx="149479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200" b="0" i="0" u="sng" strike="noStrike">
                <a:solidFill>
                  <a:srgbClr val="F6DFCC"/>
                </a:solidFill>
                <a:latin typeface="Pistilli"/>
              </a:rPr>
              <a:t>     </a:t>
            </a:r>
            <a:r>
              <a:rPr lang="ko-KR" sz="4200" b="0" i="0" u="sng" strike="noStrike">
                <a:solidFill>
                  <a:srgbClr val="F6DFCC"/>
                </a:solidFill>
                <a:ea typeface="Pistilli"/>
              </a:rPr>
              <a:t>개발</a:t>
            </a:r>
            <a:r>
              <a:rPr lang="en-US" sz="4200" b="0" i="0" u="sng" strike="noStrike">
                <a:solidFill>
                  <a:srgbClr val="F6DFCC"/>
                </a:solidFill>
                <a:latin typeface="Pistilli"/>
              </a:rPr>
              <a:t> </a:t>
            </a:r>
            <a:r>
              <a:rPr lang="ko-KR" sz="4200" b="0" i="0" u="sng" strike="noStrike">
                <a:solidFill>
                  <a:srgbClr val="F6DFCC"/>
                </a:solidFill>
                <a:ea typeface="Pistilli"/>
              </a:rPr>
              <a:t>목표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800" y="825500"/>
            <a:ext cx="901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F6DFCC"/>
                </a:solidFill>
                <a:latin typeface="Pistilli"/>
              </a:rPr>
              <a:t>02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300" y="0"/>
            <a:ext cx="2476500" cy="1056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400" y="-50800"/>
            <a:ext cx="6197600" cy="1032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3441700"/>
            <a:ext cx="11607800" cy="121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397500"/>
            <a:ext cx="116078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7340600"/>
            <a:ext cx="11607800" cy="1219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95500" y="3733800"/>
            <a:ext cx="9601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1 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부위별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특징을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고려한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정확한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등급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데이터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구축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6900" y="5676900"/>
            <a:ext cx="891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2 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소고기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부위별로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데이터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기반의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등급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판정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66900" y="7632700"/>
            <a:ext cx="7848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3 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효율적인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분석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시스템</a:t>
            </a:r>
            <a:r>
              <a:rPr lang="en-US" sz="3500" b="0" i="0" u="none" strike="noStrike" spc="-10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503A34"/>
                </a:solidFill>
                <a:ea typeface="210 Neverland Regular"/>
              </a:rPr>
              <a:t>개발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5100" y="1930400"/>
            <a:ext cx="67056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2089"/>
              </a:lnSpc>
              <a:defRPr/>
            </a:pP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AI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기반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소고기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등급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판정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시스템의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예시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3200" y="1092200"/>
            <a:ext cx="149479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4200" b="0" i="0" u="sng" strike="noStrike">
                <a:solidFill>
                  <a:srgbClr val="F6DFCC"/>
                </a:solidFill>
                <a:latin typeface="Pistilli"/>
              </a:rPr>
              <a:t>     </a:t>
            </a:r>
            <a:r>
              <a:rPr lang="ko-KR" sz="4200" b="0" i="0" u="sng" strike="noStrike">
                <a:solidFill>
                  <a:srgbClr val="F6DFCC"/>
                </a:solidFill>
                <a:ea typeface="Pistilli"/>
              </a:rPr>
              <a:t>개발</a:t>
            </a:r>
            <a:r>
              <a:rPr lang="en-US" sz="4200" b="0" i="0" u="sng" strike="noStrike">
                <a:solidFill>
                  <a:srgbClr val="F6DFCC"/>
                </a:solidFill>
                <a:latin typeface="Pistilli"/>
              </a:rPr>
              <a:t> </a:t>
            </a:r>
            <a:r>
              <a:rPr lang="ko-KR" sz="4200" b="0" i="0" u="sng" strike="noStrike">
                <a:solidFill>
                  <a:srgbClr val="F6DFCC"/>
                </a:solidFill>
                <a:ea typeface="Pistilli"/>
              </a:rPr>
              <a:t>목표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7800" y="825500"/>
            <a:ext cx="9017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2900" b="0" i="0" u="none" strike="noStrike">
                <a:solidFill>
                  <a:srgbClr val="F6DFCC"/>
                </a:solidFill>
                <a:latin typeface="Pistilli"/>
              </a:rPr>
              <a:t>02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3200" y="2959100"/>
            <a:ext cx="61595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15300" y="7645400"/>
            <a:ext cx="5981700" cy="1422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F9F2E6"/>
                </a:solidFill>
                <a:ea typeface="Noto Sans CJK KR Regular"/>
              </a:rPr>
              <a:t>출처</a:t>
            </a:r>
          </a:p>
          <a:p>
            <a:pPr lvl="0" algn="ctr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F9F2E6"/>
                </a:solidFill>
                <a:ea typeface="Noto Sans CJK KR Regular"/>
              </a:rPr>
              <a:t>한인석</a:t>
            </a:r>
            <a:r>
              <a:rPr lang="en-US" sz="3000" b="0" i="0" u="none" strike="noStrike">
                <a:solidFill>
                  <a:srgbClr val="F9F2E6"/>
                </a:solidFill>
                <a:latin typeface="Noto Sans CJK KR Regular"/>
              </a:rPr>
              <a:t>-v9y</a:t>
            </a:r>
          </a:p>
          <a:p>
            <a:pPr lvl="0" algn="ctr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F9F2E6"/>
                </a:solidFill>
                <a:ea typeface="Noto Sans CJK KR Regular"/>
              </a:rPr>
              <a:t>딥러닝</a:t>
            </a:r>
            <a:r>
              <a:rPr lang="en-US" sz="3000" b="0" i="0" u="none" strike="noStrike">
                <a:solidFill>
                  <a:srgbClr val="F9F2E6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F9F2E6"/>
                </a:solidFill>
                <a:ea typeface="Noto Sans CJK KR Regular"/>
              </a:rPr>
              <a:t>돼지고기</a:t>
            </a:r>
            <a:r>
              <a:rPr lang="en-US" sz="3000" b="0" i="0" u="none" strike="noStrike">
                <a:solidFill>
                  <a:srgbClr val="F9F2E6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F9F2E6"/>
                </a:solidFill>
                <a:ea typeface="Noto Sans CJK KR Regular"/>
              </a:rPr>
              <a:t>지방</a:t>
            </a:r>
            <a:r>
              <a:rPr lang="en-US" sz="3000" b="0" i="0" u="none" strike="noStrike">
                <a:solidFill>
                  <a:srgbClr val="F9F2E6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F9F2E6"/>
                </a:solidFill>
                <a:ea typeface="Noto Sans CJK KR Regular"/>
              </a:rPr>
              <a:t>비율</a:t>
            </a:r>
            <a:r>
              <a:rPr lang="en-US" sz="3000" b="0" i="0" u="none" strike="noStrike">
                <a:solidFill>
                  <a:srgbClr val="F9F2E6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F9F2E6"/>
                </a:solidFill>
                <a:ea typeface="Noto Sans CJK KR Regular"/>
              </a:rPr>
              <a:t>구하기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8864600"/>
            <a:ext cx="4965700" cy="11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864600"/>
            <a:ext cx="4965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600" y="3479800"/>
            <a:ext cx="4965700" cy="539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3467100"/>
            <a:ext cx="4965700" cy="539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600" y="8877300"/>
            <a:ext cx="4965700" cy="114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001000" y="5562600"/>
            <a:ext cx="1409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Noto Sans CJK KR Medium"/>
              </a:rPr>
              <a:t>시간</a:t>
            </a:r>
            <a:r>
              <a:rPr lang="en-US" sz="18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oto Sans CJK KR Medium"/>
              </a:rPr>
              <a:t>및</a:t>
            </a:r>
            <a:r>
              <a:rPr lang="en-US" sz="18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oto Sans CJK KR Medium"/>
              </a:rPr>
              <a:t>비용</a:t>
            </a:r>
            <a:r>
              <a:rPr lang="en-US" sz="18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oto Sans CJK KR Medium"/>
              </a:rPr>
              <a:t>절감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45600" y="7073900"/>
            <a:ext cx="1409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2ECE5"/>
                </a:solidFill>
                <a:ea typeface="Noto Sans CJK KR Medium"/>
              </a:rPr>
              <a:t>소고기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5600" y="7378700"/>
            <a:ext cx="1422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 spc="-200">
                <a:solidFill>
                  <a:srgbClr val="F2ECE5"/>
                </a:solidFill>
                <a:latin typeface="Noto Sans CJK KR Regular"/>
              </a:rPr>
              <a:t>12 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82600" y="3594100"/>
            <a:ext cx="24257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503A34"/>
                </a:solidFill>
                <a:latin typeface="Pistilli"/>
              </a:rPr>
              <a:t>Reliability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3467100"/>
            <a:ext cx="4965700" cy="539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0" y="5791200"/>
            <a:ext cx="2565400" cy="256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800" y="4762500"/>
            <a:ext cx="1943100" cy="1943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220700" y="5727700"/>
            <a:ext cx="1447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Noto Sans CJK KR Medium"/>
              </a:rPr>
              <a:t>신뢰</a:t>
            </a:r>
            <a:r>
              <a:rPr lang="en-US" sz="18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oto Sans CJK KR Medium"/>
              </a:rPr>
              <a:t>향상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01000" y="5638800"/>
            <a:ext cx="1460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2ECE5"/>
                </a:solidFill>
                <a:ea typeface="Noto Sans CJK KR Medium"/>
              </a:rPr>
              <a:t>소고기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83000" y="6654800"/>
            <a:ext cx="1460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 spc="-200">
                <a:solidFill>
                  <a:srgbClr val="F2ECE5"/>
                </a:solidFill>
                <a:ea typeface="Noto Sans CJK KR Regular"/>
              </a:rPr>
              <a:t>노동력</a:t>
            </a:r>
            <a:r>
              <a:rPr lang="en-US" sz="2100" b="0" i="0" u="none" strike="noStrike" spc="-200">
                <a:solidFill>
                  <a:srgbClr val="F2ECE5"/>
                </a:solidFill>
                <a:latin typeface="Noto Sans CJK KR Regular"/>
              </a:rPr>
              <a:t> </a:t>
            </a:r>
            <a:r>
              <a:rPr lang="ko-KR" sz="2100" b="0" i="0" u="none" strike="noStrike" spc="-200">
                <a:solidFill>
                  <a:srgbClr val="F2ECE5"/>
                </a:solidFill>
                <a:ea typeface="Noto Sans CJK KR Regular"/>
              </a:rPr>
              <a:t>절감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spc="-200">
                <a:solidFill>
                  <a:srgbClr val="F2ECE5"/>
                </a:solidFill>
                <a:ea typeface="Noto Sans CJK KR Regular"/>
              </a:rPr>
              <a:t>인건비</a:t>
            </a:r>
            <a:r>
              <a:rPr lang="en-US" sz="2100" b="0" i="0" u="none" strike="noStrike" spc="-200">
                <a:solidFill>
                  <a:srgbClr val="F2ECE5"/>
                </a:solidFill>
                <a:latin typeface="Noto Sans CJK KR Regular"/>
              </a:rPr>
              <a:t> </a:t>
            </a:r>
            <a:r>
              <a:rPr lang="ko-KR" sz="2100" b="0" i="0" u="none" strike="noStrike" spc="-200">
                <a:solidFill>
                  <a:srgbClr val="F2ECE5"/>
                </a:solidFill>
                <a:ea typeface="Noto Sans CJK KR Regular"/>
              </a:rPr>
              <a:t>절감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7800" y="825500"/>
            <a:ext cx="901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CA7E58"/>
                </a:solidFill>
                <a:latin typeface="Pistilli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94000" y="3670300"/>
            <a:ext cx="2197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503A34"/>
                </a:solidFill>
                <a:latin typeface="Pistilli"/>
              </a:rPr>
              <a:t>Reduction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88300" y="3670300"/>
            <a:ext cx="1943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503A34"/>
                </a:solidFill>
                <a:latin typeface="Pistilli"/>
              </a:rPr>
              <a:t>Rational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9700" y="1092200"/>
            <a:ext cx="8013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200" b="0" i="0" u="sng" strike="noStrike">
                <a:solidFill>
                  <a:srgbClr val="CA7E58"/>
                </a:solidFill>
                <a:latin typeface="Pistilli"/>
              </a:rPr>
              <a:t>      </a:t>
            </a:r>
            <a:r>
              <a:rPr lang="ko-KR" sz="4200" b="0" i="0" u="sng" strike="noStrike">
                <a:solidFill>
                  <a:srgbClr val="CA7E58"/>
                </a:solidFill>
                <a:ea typeface="Pistilli"/>
              </a:rPr>
              <a:t>기대</a:t>
            </a:r>
            <a:r>
              <a:rPr lang="en-US" sz="4200" b="0" i="0" u="sng" strike="noStrike">
                <a:solidFill>
                  <a:srgbClr val="CA7E58"/>
                </a:solidFill>
                <a:latin typeface="Pistilli"/>
              </a:rPr>
              <a:t> </a:t>
            </a:r>
            <a:r>
              <a:rPr lang="ko-KR" sz="4200" b="0" i="0" u="sng" strike="noStrike">
                <a:solidFill>
                  <a:srgbClr val="CA7E58"/>
                </a:solidFill>
                <a:ea typeface="Pistilli"/>
              </a:rPr>
              <a:t>효과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5100" y="2044700"/>
            <a:ext cx="6705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시스템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도입의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효과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1400" y="5969000"/>
            <a:ext cx="2374900" cy="2374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3500" y="4787900"/>
            <a:ext cx="1943100" cy="1943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686800" y="61722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Noto Sans CJK KR Medium"/>
              </a:rPr>
              <a:t> </a:t>
            </a:r>
            <a:r>
              <a:rPr lang="ko-KR" sz="1800" b="0" i="0" u="none" strike="noStrike">
                <a:solidFill>
                  <a:srgbClr val="FFFFFF"/>
                </a:solidFill>
                <a:ea typeface="Noto Sans CJK KR Medium"/>
              </a:rPr>
              <a:t>합리적인</a:t>
            </a:r>
            <a:r>
              <a:rPr lang="en-US" sz="18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oto Sans CJK KR Medium"/>
              </a:rPr>
              <a:t>가격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4318000"/>
            <a:ext cx="41148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318000"/>
            <a:ext cx="41148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1700" y="4318000"/>
            <a:ext cx="41148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5956300"/>
            <a:ext cx="2565400" cy="256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0" y="4914900"/>
            <a:ext cx="1943100" cy="1943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032000" y="5397500"/>
            <a:ext cx="20193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비용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절감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74000" y="5676900"/>
            <a:ext cx="170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Noto Sans CJK KR Regular"/>
              </a:rPr>
              <a:t>합리적</a:t>
            </a:r>
            <a:r>
              <a:rPr lang="en-US" sz="23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Noto Sans CJK KR Regular"/>
              </a:rPr>
              <a:t>가격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004800" y="5524500"/>
            <a:ext cx="1422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Noto Sans CJK KR Regular"/>
              </a:rPr>
              <a:t>신뢰</a:t>
            </a:r>
            <a:r>
              <a:rPr lang="en-US" sz="25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91600" y="6819900"/>
            <a:ext cx="14351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 spc="-200">
                <a:solidFill>
                  <a:srgbClr val="F2ECE5"/>
                </a:solidFill>
                <a:ea typeface="Noto Sans CJK KR Regular"/>
              </a:rPr>
              <a:t>소고기</a:t>
            </a:r>
            <a:r>
              <a:rPr lang="en-US" sz="2100" b="0" i="0" u="none" strike="noStrike" spc="-200">
                <a:solidFill>
                  <a:srgbClr val="F2ECE5"/>
                </a:solidFill>
                <a:latin typeface="Noto Sans CJK KR Regular"/>
              </a:rPr>
              <a:t> </a:t>
            </a:r>
            <a:r>
              <a:rPr lang="ko-KR" sz="2100" b="0" i="0" u="none" strike="noStrike" spc="-200">
                <a:solidFill>
                  <a:srgbClr val="F2ECE5"/>
                </a:solidFill>
                <a:ea typeface="Noto Sans CJK KR Regular"/>
              </a:rPr>
              <a:t>가격대폭</a:t>
            </a:r>
            <a:r>
              <a:rPr lang="en-US" sz="2100" b="0" i="0" u="none" strike="noStrike" spc="-200">
                <a:solidFill>
                  <a:srgbClr val="F2ECE5"/>
                </a:solidFill>
                <a:latin typeface="Noto Sans CJK KR Regular"/>
              </a:rPr>
              <a:t> </a:t>
            </a:r>
            <a:r>
              <a:rPr lang="ko-KR" sz="2100" b="0" i="0" u="none" strike="noStrike" spc="-200">
                <a:solidFill>
                  <a:srgbClr val="F2ECE5"/>
                </a:solidFill>
                <a:ea typeface="Noto Sans CJK KR Regular"/>
              </a:rPr>
              <a:t>감소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160500" y="6807200"/>
            <a:ext cx="14351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 spc="-200">
                <a:solidFill>
                  <a:srgbClr val="F2ECE5"/>
                </a:solidFill>
                <a:ea typeface="Noto Sans CJK KR Regular"/>
              </a:rPr>
              <a:t>공정한</a:t>
            </a:r>
            <a:r>
              <a:rPr lang="en-US" sz="2100" b="0" i="0" u="none" strike="noStrike" spc="-200">
                <a:solidFill>
                  <a:srgbClr val="F2ECE5"/>
                </a:solidFill>
                <a:latin typeface="Noto Sans CJK KR Regular"/>
              </a:rPr>
              <a:t> </a:t>
            </a:r>
            <a:r>
              <a:rPr lang="ko-KR" sz="2100" b="0" i="0" u="none" strike="noStrike" spc="-200">
                <a:solidFill>
                  <a:srgbClr val="F2ECE5"/>
                </a:solidFill>
                <a:ea typeface="Noto Sans CJK KR Regular"/>
              </a:rPr>
              <a:t>거래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spc="-200">
                <a:solidFill>
                  <a:srgbClr val="F2ECE5"/>
                </a:solidFill>
                <a:ea typeface="Noto Sans CJK KR Regular"/>
              </a:rPr>
              <a:t>촉진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E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4000" y="3378200"/>
            <a:ext cx="6629400" cy="441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75800" y="3378200"/>
            <a:ext cx="66294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80000"/>
          </a:blip>
          <a:stretch>
            <a:fillRect/>
          </a:stretch>
        </p:blipFill>
        <p:spPr>
          <a:xfrm rot="20760000">
            <a:off x="800100" y="5207000"/>
            <a:ext cx="4292600" cy="410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0800000">
            <a:off x="16662400" y="1193800"/>
            <a:ext cx="292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>
            <a:alphaModFix amt="80000"/>
          </a:blip>
          <a:stretch>
            <a:fillRect/>
          </a:stretch>
        </p:blipFill>
        <p:spPr>
          <a:xfrm rot="20760000">
            <a:off x="8712200" y="5207000"/>
            <a:ext cx="4292600" cy="4102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495300"/>
            <a:ext cx="9017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2900" b="0" i="0" u="none" strike="noStrike">
                <a:solidFill>
                  <a:srgbClr val="CA7E58"/>
                </a:solidFill>
                <a:latin typeface="Pistilli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1400" y="749300"/>
            <a:ext cx="80645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4200" b="0" i="0" u="sng" strike="noStrike">
                <a:solidFill>
                  <a:srgbClr val="CA7E58"/>
                </a:solidFill>
                <a:latin typeface="Pistilli"/>
              </a:rPr>
              <a:t>     </a:t>
            </a:r>
            <a:r>
              <a:rPr lang="ko-KR" sz="4200" b="0" i="0" u="sng" strike="noStrike">
                <a:solidFill>
                  <a:srgbClr val="CA7E58"/>
                </a:solidFill>
                <a:ea typeface="Pistilli"/>
              </a:rPr>
              <a:t>향후</a:t>
            </a:r>
            <a:r>
              <a:rPr lang="en-US" sz="4200" b="0" i="0" u="sng" strike="noStrike">
                <a:solidFill>
                  <a:srgbClr val="CA7E58"/>
                </a:solidFill>
                <a:latin typeface="Pistilli"/>
              </a:rPr>
              <a:t> </a:t>
            </a:r>
            <a:r>
              <a:rPr lang="ko-KR" sz="4200" b="0" i="0" u="sng" strike="noStrike">
                <a:solidFill>
                  <a:srgbClr val="CA7E58"/>
                </a:solidFill>
                <a:ea typeface="Pistilli"/>
              </a:rPr>
              <a:t>계획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1587500"/>
            <a:ext cx="67056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2089"/>
              </a:lnSpc>
              <a:defRPr/>
            </a:pP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시스템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확장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및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미래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500" b="0" i="0" u="none" strike="noStrike" spc="-200">
                <a:solidFill>
                  <a:srgbClr val="FFFFFF"/>
                </a:solidFill>
                <a:ea typeface="Noto Sans CJK KR Thin"/>
              </a:rPr>
              <a:t>계획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8800" y="4152900"/>
            <a:ext cx="6108700" cy="29845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4700" b="0" i="0" u="none" strike="noStrike" spc="-200" dirty="0">
                <a:solidFill>
                  <a:srgbClr val="503A34"/>
                </a:solidFill>
                <a:ea typeface="210 Neverland Regular"/>
              </a:rPr>
              <a:t>대량의</a:t>
            </a:r>
            <a:r>
              <a:rPr lang="en-US" sz="4700" b="0" i="0" u="none" strike="noStrike" spc="-200" dirty="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4700" b="0" i="0" u="none" strike="noStrike" spc="-200" dirty="0">
                <a:solidFill>
                  <a:srgbClr val="503A34"/>
                </a:solidFill>
                <a:ea typeface="210 Neverland Regular"/>
              </a:rPr>
              <a:t>소고기</a:t>
            </a:r>
            <a:r>
              <a:rPr lang="en-US" sz="4700" b="0" i="0" u="none" strike="noStrike" spc="-200" dirty="0">
                <a:solidFill>
                  <a:srgbClr val="503A34"/>
                </a:solidFill>
                <a:latin typeface="210 Neverland Regular"/>
              </a:rPr>
              <a:t> </a:t>
            </a:r>
            <a:r>
              <a:rPr lang="ko-KR" sz="4700" b="0" i="0" u="none" strike="noStrike" spc="-200" dirty="0">
                <a:solidFill>
                  <a:srgbClr val="503A34"/>
                </a:solidFill>
                <a:ea typeface="210 Neverland Regular"/>
              </a:rPr>
              <a:t>부위를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4700" b="0" i="0" u="none" strike="noStrike" spc="-200" dirty="0">
                <a:solidFill>
                  <a:srgbClr val="503A34"/>
                </a:solidFill>
                <a:ea typeface="210 Neverland Regular"/>
              </a:rPr>
              <a:t>빠르고</a:t>
            </a:r>
            <a:r>
              <a:rPr lang="en-US" sz="4700" b="0" i="0" u="none" strike="noStrike" spc="-200" dirty="0">
                <a:solidFill>
                  <a:srgbClr val="503A34"/>
                </a:solidFill>
                <a:latin typeface="210 Neverland Regular"/>
              </a:rPr>
              <a:t>  </a:t>
            </a:r>
            <a:r>
              <a:rPr lang="ko-KR" sz="4700" b="0" i="0" u="none" strike="noStrike" spc="-200" dirty="0">
                <a:solidFill>
                  <a:srgbClr val="503A34"/>
                </a:solidFill>
                <a:ea typeface="210 Neverland Regular"/>
              </a:rPr>
              <a:t>정확하게</a:t>
            </a:r>
            <a:r>
              <a:rPr lang="en-US" sz="4700" b="0" i="0" u="none" strike="noStrike" spc="-200" dirty="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4700" b="0" i="0" u="none" strike="noStrike" spc="-200" dirty="0">
                <a:solidFill>
                  <a:srgbClr val="503A34"/>
                </a:solidFill>
                <a:ea typeface="210 Neverland Regular"/>
              </a:rPr>
              <a:t>분석</a:t>
            </a:r>
            <a:r>
              <a:rPr lang="en-US" sz="4700" b="0" i="0" u="none" strike="noStrike" spc="-200" dirty="0">
                <a:solidFill>
                  <a:srgbClr val="503A34"/>
                </a:solidFill>
                <a:latin typeface="210 Neverland Regular"/>
              </a:rPr>
              <a:t>  </a:t>
            </a:r>
            <a:r>
              <a:rPr lang="ko-KR" sz="4700" b="0" i="0" u="none" strike="noStrike" spc="-200" dirty="0">
                <a:solidFill>
                  <a:srgbClr val="503A34"/>
                </a:solidFill>
                <a:ea typeface="210 Neverland Regular"/>
              </a:rPr>
              <a:t>가능한</a:t>
            </a:r>
            <a:r>
              <a:rPr lang="en-US" sz="4700" b="0" i="0" u="none" strike="noStrike" spc="-200" dirty="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4700" b="0" i="0" u="none" strike="noStrike" spc="-200" dirty="0">
                <a:solidFill>
                  <a:srgbClr val="503A34"/>
                </a:solidFill>
                <a:ea typeface="210 Neverland Regular"/>
              </a:rPr>
              <a:t>실시간</a:t>
            </a:r>
            <a:r>
              <a:rPr lang="en-US" sz="4700" b="0" i="0" u="none" strike="noStrike" spc="-200" dirty="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4700" b="0" i="0" u="none" strike="noStrike" spc="-200" dirty="0">
                <a:solidFill>
                  <a:srgbClr val="503A34"/>
                </a:solidFill>
                <a:ea typeface="210 Neverland Regular"/>
              </a:rPr>
              <a:t>시스템</a:t>
            </a:r>
            <a:r>
              <a:rPr lang="en-US" sz="4700" b="0" i="0" u="none" strike="noStrike" spc="-200" dirty="0">
                <a:solidFill>
                  <a:srgbClr val="503A34"/>
                </a:solidFill>
                <a:latin typeface="210 Neverland Regular"/>
              </a:rPr>
              <a:t> </a:t>
            </a:r>
            <a:r>
              <a:rPr lang="ko-KR" sz="4700" b="0" i="0" u="none" strike="noStrike" spc="-200" dirty="0">
                <a:solidFill>
                  <a:srgbClr val="503A34"/>
                </a:solidFill>
                <a:ea typeface="210 Neverland Regular"/>
              </a:rPr>
              <a:t>추가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1400" y="5410200"/>
            <a:ext cx="5994400" cy="201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66000"/>
              </a:lnSpc>
              <a:defRPr/>
            </a:pPr>
            <a:r>
              <a:rPr lang="ko-KR" sz="2900" b="0" i="0" u="none" strike="noStrike" spc="-100">
                <a:solidFill>
                  <a:srgbClr val="141E22"/>
                </a:solidFill>
                <a:ea typeface="210 Neverland Regular"/>
              </a:rPr>
              <a:t>돼지고기</a:t>
            </a:r>
            <a:r>
              <a:rPr lang="en-US" sz="2900" b="0" i="0" u="none" strike="noStrike" spc="-100">
                <a:solidFill>
                  <a:srgbClr val="141E22"/>
                </a:solidFill>
                <a:latin typeface="210 Neverland Regular"/>
              </a:rPr>
              <a:t> , </a:t>
            </a:r>
            <a:r>
              <a:rPr lang="ko-KR" sz="2900" b="0" i="0" u="none" strike="noStrike" spc="-100">
                <a:solidFill>
                  <a:srgbClr val="141E22"/>
                </a:solidFill>
                <a:ea typeface="210 Neverland Regular"/>
              </a:rPr>
              <a:t>양고기</a:t>
            </a:r>
            <a:r>
              <a:rPr lang="en-US" sz="2900" b="0" i="0" u="none" strike="noStrike" spc="-100">
                <a:solidFill>
                  <a:srgbClr val="141E22"/>
                </a:solidFill>
                <a:latin typeface="210 Neverland Regular"/>
              </a:rPr>
              <a:t> , </a:t>
            </a:r>
            <a:r>
              <a:rPr lang="ko-KR" sz="2900" b="0" i="0" u="none" strike="noStrike" spc="-100">
                <a:solidFill>
                  <a:srgbClr val="141E22"/>
                </a:solidFill>
                <a:ea typeface="210 Neverland Regular"/>
              </a:rPr>
              <a:t>말고기</a:t>
            </a:r>
            <a:r>
              <a:rPr lang="en-US" sz="2900" b="0" i="0" u="none" strike="noStrike" spc="-100">
                <a:solidFill>
                  <a:srgbClr val="141E22"/>
                </a:solidFill>
                <a:latin typeface="210 Neverland Regular"/>
              </a:rPr>
              <a:t> </a:t>
            </a:r>
            <a:r>
              <a:rPr lang="ko-KR" sz="2900" b="0" i="0" u="none" strike="noStrike" spc="-100">
                <a:solidFill>
                  <a:srgbClr val="141E22"/>
                </a:solidFill>
                <a:ea typeface="210 Neverland Regular"/>
              </a:rPr>
              <a:t>등</a:t>
            </a:r>
            <a:r>
              <a:rPr lang="en-US" sz="2900" b="0" i="0" u="none" strike="noStrike" spc="-100">
                <a:solidFill>
                  <a:srgbClr val="141E22"/>
                </a:solidFill>
                <a:latin typeface="210 Neverland Regular"/>
              </a:rPr>
              <a:t> </a:t>
            </a:r>
          </a:p>
          <a:p>
            <a:pPr lvl="0" algn="l">
              <a:lnSpc>
                <a:spcPct val="166000"/>
              </a:lnSpc>
              <a:defRPr/>
            </a:pPr>
            <a:r>
              <a:rPr lang="ko-KR" sz="2900" b="0" i="0" u="none" strike="noStrike" spc="-100">
                <a:solidFill>
                  <a:srgbClr val="141E22"/>
                </a:solidFill>
                <a:ea typeface="210 Neverland Regular"/>
              </a:rPr>
              <a:t>다른</a:t>
            </a:r>
            <a:r>
              <a:rPr lang="en-US" sz="2900" b="0" i="0" u="none" strike="noStrike" spc="-100">
                <a:solidFill>
                  <a:srgbClr val="141E22"/>
                </a:solidFill>
                <a:latin typeface="210 Neverland Regular"/>
              </a:rPr>
              <a:t> </a:t>
            </a:r>
            <a:r>
              <a:rPr lang="ko-KR" sz="2900" b="0" i="0" u="none" strike="noStrike" spc="-100">
                <a:solidFill>
                  <a:srgbClr val="141E22"/>
                </a:solidFill>
                <a:ea typeface="210 Neverland Regular"/>
              </a:rPr>
              <a:t>육류에도</a:t>
            </a:r>
            <a:r>
              <a:rPr lang="en-US" sz="2900" b="0" i="0" u="none" strike="noStrike" spc="-100">
                <a:solidFill>
                  <a:srgbClr val="141E22"/>
                </a:solidFill>
                <a:latin typeface="210 Neverland Regular"/>
              </a:rPr>
              <a:t> </a:t>
            </a:r>
            <a:r>
              <a:rPr lang="ko-KR" sz="2900" b="0" i="0" u="none" strike="noStrike" spc="-100">
                <a:solidFill>
                  <a:srgbClr val="141E22"/>
                </a:solidFill>
                <a:ea typeface="210 Neverland Regular"/>
              </a:rPr>
              <a:t>적용</a:t>
            </a:r>
            <a:r>
              <a:rPr lang="en-US" sz="2900" b="0" i="0" u="none" strike="noStrike" spc="-100">
                <a:solidFill>
                  <a:srgbClr val="141E22"/>
                </a:solidFill>
                <a:latin typeface="210 Neverland Regular"/>
              </a:rPr>
              <a:t> </a:t>
            </a:r>
            <a:r>
              <a:rPr lang="ko-KR" sz="2900" b="0" i="0" u="none" strike="noStrike" spc="-100">
                <a:solidFill>
                  <a:srgbClr val="141E22"/>
                </a:solidFill>
                <a:ea typeface="210 Neverland Regular"/>
              </a:rPr>
              <a:t>가능한</a:t>
            </a:r>
            <a:r>
              <a:rPr lang="en-US" sz="2900" b="0" i="0" u="none" strike="noStrike" spc="-100">
                <a:solidFill>
                  <a:srgbClr val="141E22"/>
                </a:solidFill>
                <a:latin typeface="210 Neverland Regular"/>
              </a:rPr>
              <a:t> </a:t>
            </a:r>
          </a:p>
          <a:p>
            <a:pPr lvl="0" algn="l">
              <a:lnSpc>
                <a:spcPct val="166000"/>
              </a:lnSpc>
              <a:defRPr/>
            </a:pPr>
            <a:r>
              <a:rPr lang="en-US" sz="2900" b="0" i="0" u="none" strike="noStrike" spc="-100">
                <a:solidFill>
                  <a:srgbClr val="141E22"/>
                </a:solidFill>
                <a:latin typeface="210 Neverland Regular"/>
              </a:rPr>
              <a:t>AI </a:t>
            </a:r>
            <a:r>
              <a:rPr lang="ko-KR" sz="2900" b="0" i="0" u="none" strike="noStrike" spc="-100">
                <a:solidFill>
                  <a:srgbClr val="141E22"/>
                </a:solidFill>
                <a:ea typeface="210 Neverland Regular"/>
              </a:rPr>
              <a:t>모델로</a:t>
            </a:r>
            <a:r>
              <a:rPr lang="en-US" sz="2900" b="0" i="0" u="none" strike="noStrike" spc="-100">
                <a:solidFill>
                  <a:srgbClr val="141E22"/>
                </a:solidFill>
                <a:latin typeface="210 Neverland Regular"/>
              </a:rPr>
              <a:t> </a:t>
            </a:r>
            <a:r>
              <a:rPr lang="ko-KR" sz="2900" b="0" i="0" u="none" strike="noStrike" spc="-100">
                <a:solidFill>
                  <a:srgbClr val="141E22"/>
                </a:solidFill>
                <a:ea typeface="210 Neverland Regular"/>
              </a:rPr>
              <a:t>확장할</a:t>
            </a:r>
            <a:r>
              <a:rPr lang="en-US" sz="2900" b="0" i="0" u="none" strike="noStrike" spc="-100">
                <a:solidFill>
                  <a:srgbClr val="141E22"/>
                </a:solidFill>
                <a:latin typeface="210 Neverland Regular"/>
              </a:rPr>
              <a:t> </a:t>
            </a:r>
            <a:r>
              <a:rPr lang="ko-KR" sz="2900" b="0" i="0" u="none" strike="noStrike" spc="-100">
                <a:solidFill>
                  <a:srgbClr val="141E22"/>
                </a:solidFill>
                <a:ea typeface="210 Neverland Regular"/>
              </a:rPr>
              <a:t>계획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31400" y="3657600"/>
            <a:ext cx="6007100" cy="1511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66000"/>
              </a:lnSpc>
              <a:defRPr/>
            </a:pPr>
            <a:r>
              <a:rPr lang="en-US" sz="3500" b="0" i="0" u="none" strike="noStrike" spc="-100">
                <a:solidFill>
                  <a:srgbClr val="141E22"/>
                </a:solidFill>
                <a:latin typeface="210 Neverland Regular"/>
              </a:rPr>
              <a:t> </a:t>
            </a:r>
            <a:r>
              <a:rPr lang="ko-KR" sz="3500" b="0" i="0" u="none" strike="noStrike" spc="-100">
                <a:solidFill>
                  <a:srgbClr val="141E22"/>
                </a:solidFill>
                <a:ea typeface="210 Neverland Regular"/>
              </a:rPr>
              <a:t>소고기의</a:t>
            </a:r>
            <a:r>
              <a:rPr lang="en-US" sz="3500" b="0" i="0" u="none" strike="noStrike" spc="-100">
                <a:solidFill>
                  <a:srgbClr val="141E22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141E22"/>
                </a:solidFill>
                <a:ea typeface="210 Neverland Regular"/>
              </a:rPr>
              <a:t>등급</a:t>
            </a:r>
            <a:r>
              <a:rPr lang="en-US" sz="3500" b="0" i="0" u="none" strike="noStrike" spc="-100">
                <a:solidFill>
                  <a:srgbClr val="141E22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141E22"/>
                </a:solidFill>
                <a:ea typeface="210 Neverland Regular"/>
              </a:rPr>
              <a:t>판정</a:t>
            </a:r>
            <a:r>
              <a:rPr lang="en-US" sz="3500" b="0" i="0" u="none" strike="noStrike" spc="-100">
                <a:solidFill>
                  <a:srgbClr val="141E22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141E22"/>
                </a:solidFill>
                <a:ea typeface="210 Neverland Regular"/>
              </a:rPr>
              <a:t>시스템을</a:t>
            </a:r>
            <a:r>
              <a:rPr lang="en-US" sz="3500" b="0" i="0" u="none" strike="noStrike" spc="-100">
                <a:solidFill>
                  <a:srgbClr val="141E22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141E22"/>
                </a:solidFill>
                <a:ea typeface="210 Neverland Regular"/>
              </a:rPr>
              <a:t>성공적으로</a:t>
            </a:r>
            <a:r>
              <a:rPr lang="en-US" sz="3500" b="0" i="0" u="none" strike="noStrike" spc="-100">
                <a:solidFill>
                  <a:srgbClr val="141E22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141E22"/>
                </a:solidFill>
                <a:ea typeface="210 Neverland Regular"/>
              </a:rPr>
              <a:t>구현</a:t>
            </a:r>
            <a:r>
              <a:rPr lang="en-US" sz="3500" b="0" i="0" u="none" strike="noStrike" spc="-100">
                <a:solidFill>
                  <a:srgbClr val="141E22"/>
                </a:solidFill>
                <a:latin typeface="210 Neverland Regular"/>
              </a:rPr>
              <a:t> </a:t>
            </a:r>
            <a:r>
              <a:rPr lang="ko-KR" sz="3500" b="0" i="0" u="none" strike="noStrike" spc="-100">
                <a:solidFill>
                  <a:srgbClr val="141E22"/>
                </a:solidFill>
                <a:ea typeface="210 Neverland Regular"/>
              </a:rPr>
              <a:t>후</a:t>
            </a:r>
            <a:r>
              <a:rPr lang="en-US" sz="3500" b="0" i="0" u="none" strike="noStrike" spc="-100">
                <a:solidFill>
                  <a:srgbClr val="141E22"/>
                </a:solidFill>
                <a:latin typeface="210 Neverland Regular"/>
              </a:rPr>
              <a:t>,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5400" y="1917700"/>
            <a:ext cx="15557500" cy="687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35100" y="2489200"/>
            <a:ext cx="89154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9600" b="0" i="0" u="none" strike="noStrike">
                <a:solidFill>
                  <a:srgbClr val="FFFFFF"/>
                </a:solidFill>
                <a:latin typeface="Pistilli"/>
              </a:rPr>
              <a:t>Questions.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924300"/>
            <a:ext cx="2921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35100" y="4508500"/>
            <a:ext cx="8509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503A34"/>
                </a:solidFill>
                <a:ea typeface="Noto Sans CJK KR DemiLight"/>
              </a:rPr>
              <a:t>무엇이든</a:t>
            </a:r>
            <a:r>
              <a:rPr lang="en-US" sz="3500" b="0" i="0" u="none" strike="noStrike">
                <a:solidFill>
                  <a:srgbClr val="503A34"/>
                </a:solidFill>
                <a:latin typeface="Noto Sans CJK KR DemiLight"/>
              </a:rPr>
              <a:t> </a:t>
            </a:r>
            <a:r>
              <a:rPr lang="ko-KR" sz="3500" b="0" i="0" u="none" strike="noStrike">
                <a:solidFill>
                  <a:srgbClr val="503A34"/>
                </a:solidFill>
                <a:ea typeface="Noto Sans CJK KR DemiLight"/>
              </a:rPr>
              <a:t>물어보세요</a:t>
            </a:r>
            <a:r>
              <a:rPr lang="en-US" sz="3500" b="0" i="0" u="none" strike="noStrike">
                <a:solidFill>
                  <a:srgbClr val="503A34"/>
                </a:solidFill>
                <a:latin typeface="Noto Sans CJK KR DemiLight"/>
              </a:rPr>
              <a:t>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44500" y="79502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CA7E58">
                    <a:alpha val="14902"/>
                  </a:srgbClr>
                </a:solidFill>
                <a:latin typeface="Mrs Saint Delafield"/>
              </a:rPr>
              <a:t>Alternative meat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800" y="927100"/>
            <a:ext cx="6019800" cy="690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586200" y="927100"/>
            <a:ext cx="292100" cy="292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22400" y="1054100"/>
            <a:ext cx="3060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CA7E58"/>
                </a:solidFill>
                <a:latin typeface="Pistilli"/>
              </a:rPr>
              <a:t>Thank you.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212</Words>
  <Application>Microsoft Office PowerPoint</Application>
  <PresentationFormat>사용자 지정</PresentationFormat>
  <Paragraphs>62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210 Neverland Regular</vt:lpstr>
      <vt:lpstr>Mrs Saint Delafield</vt:lpstr>
      <vt:lpstr>Noto Sans CJK KR DemiLight</vt:lpstr>
      <vt:lpstr>Noto Sans CJK KR Medium</vt:lpstr>
      <vt:lpstr>Noto Sans CJK KR Regular</vt:lpstr>
      <vt:lpstr>Noto Sans CJK KR Thin</vt:lpstr>
      <vt:lpstr>Pistilli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찬근 임</cp:lastModifiedBy>
  <cp:revision>3</cp:revision>
  <dcterms:created xsi:type="dcterms:W3CDTF">2006-08-16T00:00:00Z</dcterms:created>
  <dcterms:modified xsi:type="dcterms:W3CDTF">2024-09-23T08:39:11Z</dcterms:modified>
  <cp:version/>
</cp:coreProperties>
</file>